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3" r:id="rId2"/>
    <p:sldId id="290" r:id="rId3"/>
    <p:sldId id="284" r:id="rId4"/>
    <p:sldId id="285" r:id="rId5"/>
    <p:sldId id="288" r:id="rId6"/>
    <p:sldId id="289" r:id="rId7"/>
    <p:sldId id="287" r:id="rId8"/>
    <p:sldId id="256" r:id="rId9"/>
    <p:sldId id="257" r:id="rId10"/>
    <p:sldId id="258" r:id="rId11"/>
    <p:sldId id="261" r:id="rId12"/>
    <p:sldId id="259" r:id="rId13"/>
    <p:sldId id="260" r:id="rId14"/>
    <p:sldId id="262" r:id="rId15"/>
    <p:sldId id="265" r:id="rId16"/>
    <p:sldId id="263" r:id="rId17"/>
    <p:sldId id="264" r:id="rId18"/>
    <p:sldId id="291" r:id="rId19"/>
    <p:sldId id="292" r:id="rId20"/>
    <p:sldId id="268" r:id="rId21"/>
    <p:sldId id="269" r:id="rId22"/>
    <p:sldId id="282" r:id="rId23"/>
    <p:sldId id="270" r:id="rId24"/>
    <p:sldId id="271" r:id="rId25"/>
    <p:sldId id="272" r:id="rId26"/>
    <p:sldId id="273" r:id="rId27"/>
    <p:sldId id="274" r:id="rId28"/>
    <p:sldId id="275" r:id="rId29"/>
    <p:sldId id="281" r:id="rId30"/>
    <p:sldId id="276" r:id="rId31"/>
    <p:sldId id="277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AAA"/>
    <a:srgbClr val="3333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705" autoAdjust="0"/>
  </p:normalViewPr>
  <p:slideViewPr>
    <p:cSldViewPr>
      <p:cViewPr varScale="1">
        <p:scale>
          <a:sx n="66" d="100"/>
          <a:sy n="66" d="100"/>
        </p:scale>
        <p:origin x="-5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1ADD-9B5E-4B37-B4AE-733F5A67F79D}" type="datetimeFigureOut">
              <a:rPr lang="en-US" smtClean="0"/>
              <a:t>9/8/2008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748F8-8406-4192-9A6A-7E3ABDE2FA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48F8-8406-4192-9A6A-7E3ABDE2FA9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1EFF-2EEA-4A3D-A588-8290BC793068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97C-6FBB-48CB-AD73-4CE616F3D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emf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kcs%20user\Local%20Settings\Temporary%20Internet%20Files\Content.IE5\EC4AUAD4\MSj00749490000%5b1%5d.wa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kcs%20user\Local%20Settings\Temporary%20Internet%20Files\Content.IE5\9I3D5TV3\MSj00748240000%5b1%5d.wav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42.png"/><Relationship Id="rId5" Type="http://schemas.openxmlformats.org/officeDocument/2006/relationships/image" Target="../media/image27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0.png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0.png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Velocity Review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Speed vs. Velocity</a:t>
            </a:r>
          </a:p>
          <a:p>
            <a:pPr lvl="1"/>
            <a:r>
              <a:rPr lang="en-US" sz="3200" u="sng" dirty="0" smtClean="0"/>
              <a:t>Speed</a:t>
            </a:r>
            <a:r>
              <a:rPr lang="en-US" sz="3200" dirty="0" smtClean="0"/>
              <a:t>—How fast you move!!</a:t>
            </a:r>
          </a:p>
          <a:p>
            <a:pPr lvl="1"/>
            <a:r>
              <a:rPr lang="en-US" sz="3200" u="sng" dirty="0" smtClean="0"/>
              <a:t>Velocity</a:t>
            </a:r>
            <a:r>
              <a:rPr lang="en-US" sz="3200" dirty="0" smtClean="0"/>
              <a:t>—Speed in a particular direction!!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Where:</a:t>
            </a:r>
          </a:p>
          <a:p>
            <a:pPr lvl="1">
              <a:buNone/>
            </a:pPr>
            <a:r>
              <a:rPr lang="en-US" sz="3200" dirty="0" smtClean="0"/>
              <a:t>  d is distance(or displacement)---given in </a:t>
            </a:r>
            <a:r>
              <a:rPr lang="en-US" sz="3600" dirty="0" smtClean="0"/>
              <a:t>m or km</a:t>
            </a:r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  t is time----given in </a:t>
            </a:r>
            <a:r>
              <a:rPr lang="en-US" sz="3600" dirty="0" smtClean="0"/>
              <a:t>s or hr</a:t>
            </a:r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  v is velocity-----given in </a:t>
            </a:r>
            <a:r>
              <a:rPr lang="en-US" sz="3600" dirty="0" smtClean="0"/>
              <a:t>m/s or km/hr</a:t>
            </a:r>
            <a:endParaRPr lang="en-US" sz="3200" dirty="0" smtClean="0"/>
          </a:p>
          <a:p>
            <a:pPr lvl="1"/>
            <a:endParaRPr lang="en-US" sz="3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048000"/>
            <a:ext cx="1828800" cy="143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5704" y="3227070"/>
            <a:ext cx="1572296" cy="11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acept.asu.edu/courses/phs110/ds2/6downhill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2947" y="0"/>
            <a:ext cx="218105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 and bal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743200"/>
            <a:ext cx="3238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29200"/>
            <a:ext cx="434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enter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0"/>
            <a:ext cx="2895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acept.asu.edu/courses/phs110/ds2/5tenside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9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rfmsracing.com/jr88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4800600"/>
            <a:ext cx="3352800" cy="176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kcs user\Local Settings\Temporary Internet Files\Content.IE5\E4BKXSK3\MMj0283546000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0"/>
            <a:ext cx="1728788" cy="184277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05200" y="2209800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of these pictures represents acceleration?</a:t>
            </a:r>
          </a:p>
          <a:p>
            <a:r>
              <a:rPr lang="en-US" sz="3200" b="1" dirty="0" smtClean="0"/>
              <a:t>Why??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 speed vs. acceler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Which vehicle is accelerating?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How can we tell?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Acceleration Equation</a:t>
            </a:r>
            <a:endParaRPr lang="en-US" sz="5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599" y="1447801"/>
            <a:ext cx="3470561" cy="15906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3048000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Where:</a:t>
            </a:r>
          </a:p>
          <a:p>
            <a:r>
              <a:rPr lang="en-US" sz="4000" dirty="0"/>
              <a:t> </a:t>
            </a:r>
            <a:r>
              <a:rPr lang="en-US" sz="4000" dirty="0" err="1" smtClean="0"/>
              <a:t>v</a:t>
            </a:r>
            <a:r>
              <a:rPr lang="en-US" sz="4000" baseline="-25000" dirty="0" err="1" smtClean="0"/>
              <a:t>f</a:t>
            </a:r>
            <a:r>
              <a:rPr lang="en-US" sz="4000" baseline="-25000" dirty="0" smtClean="0"/>
              <a:t> </a:t>
            </a:r>
            <a:r>
              <a:rPr lang="en-US" sz="4000" dirty="0" smtClean="0"/>
              <a:t>= final velocity(in m/s)</a:t>
            </a:r>
          </a:p>
          <a:p>
            <a:r>
              <a:rPr lang="en-US" sz="4000" dirty="0" smtClean="0"/>
              <a:t> v</a:t>
            </a:r>
            <a:r>
              <a:rPr lang="en-US" sz="4000" baseline="-25000" dirty="0" smtClean="0"/>
              <a:t>i </a:t>
            </a:r>
            <a:r>
              <a:rPr lang="en-US" sz="4000" dirty="0" smtClean="0"/>
              <a:t>= initial velocity(in m/s)</a:t>
            </a:r>
          </a:p>
          <a:p>
            <a:r>
              <a:rPr lang="en-US" sz="4000" dirty="0" smtClean="0"/>
              <a:t> t = time(in s)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a = acceleration(in m/s/s or m/s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 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962400"/>
            <a:ext cx="467985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886200" y="3886200"/>
            <a:ext cx="4800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Ex.) A  police car changes its velocity from  5 m/s to 20 m/s in 4 s.  Find the rate of acceleration of the car.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1981200" cy="3992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Given: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i </a:t>
            </a:r>
            <a:r>
              <a:rPr lang="en-US" dirty="0" smtClean="0"/>
              <a:t> = 5 m/s</a:t>
            </a:r>
          </a:p>
          <a:p>
            <a:pPr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= 20 m/s </a:t>
            </a:r>
          </a:p>
          <a:p>
            <a:pPr>
              <a:buNone/>
            </a:pPr>
            <a:r>
              <a:rPr lang="en-US" dirty="0" smtClean="0"/>
              <a:t>t =  4 s </a:t>
            </a:r>
          </a:p>
          <a:p>
            <a:pPr>
              <a:buNone/>
            </a:pPr>
            <a:r>
              <a:rPr lang="en-US" dirty="0" smtClean="0"/>
              <a:t>a = ?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295400"/>
            <a:ext cx="26608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0999" y="2438400"/>
            <a:ext cx="42872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Documents and Settings\kcs user\Local Settings\Temporary Internet Files\Content.IE5\9I3D5TV3\MCj0416016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57295"/>
            <a:ext cx="3352800" cy="1700705"/>
          </a:xfrm>
          <a:prstGeom prst="rect">
            <a:avLst/>
          </a:prstGeom>
          <a:noFill/>
        </p:spPr>
      </p:pic>
      <p:pic>
        <p:nvPicPr>
          <p:cNvPr id="12" name="MSSN00824A0000[1].wav">
            <a:hlinkClick r:id="" action="ppaction://media"/>
          </p:cNvPr>
          <p:cNvPicPr>
            <a:picLocks noRot="1" noChangeAspect="1"/>
          </p:cNvPicPr>
          <p:nvPr>
            <a:wavAudioFile r:embed="rId1" name="MSSN00824A0000[1].wav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91000" y="4267200"/>
            <a:ext cx="388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Ex.) A ball rolling down a hill accelerates from    3 m/s to 8 m/s in 2.4 s.  What is the rate of acceleration of the ball as it rolls down the hill?</a:t>
            </a:r>
            <a:endParaRPr lang="en-US" sz="3600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2057400" cy="4297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Given: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i </a:t>
            </a:r>
            <a:r>
              <a:rPr lang="en-US" dirty="0" smtClean="0"/>
              <a:t> = 3 m/s</a:t>
            </a:r>
          </a:p>
          <a:p>
            <a:pPr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= 8 m/s </a:t>
            </a:r>
          </a:p>
          <a:p>
            <a:pPr>
              <a:buNone/>
            </a:pPr>
            <a:r>
              <a:rPr lang="en-US" dirty="0" smtClean="0"/>
              <a:t>t =  2.4 s </a:t>
            </a:r>
          </a:p>
          <a:p>
            <a:pPr>
              <a:buNone/>
            </a:pPr>
            <a:r>
              <a:rPr lang="en-US" dirty="0" smtClean="0"/>
              <a:t>a = 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981200"/>
            <a:ext cx="26608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124200"/>
            <a:ext cx="351212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2397" y="4343400"/>
            <a:ext cx="365860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kcs user\Local Settings\Temporary Internet Files\Content.IE5\3Z4139S0\MPj043402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724400"/>
            <a:ext cx="1651000" cy="123825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0" y="5029200"/>
            <a:ext cx="2667000" cy="1828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0" y="4038600"/>
            <a:ext cx="3886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Sj0074949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5410200"/>
            <a:ext cx="9906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 roller coaster slows from 24 m/s to 8 m/s in 2.5 s.  Find the rate of acceleration of the roller coaster. </a:t>
            </a:r>
            <a:endParaRPr lang="en-US" sz="3600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2286000" cy="3429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Given: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i </a:t>
            </a:r>
            <a:r>
              <a:rPr lang="en-US" dirty="0" smtClean="0"/>
              <a:t> = 24 m/s</a:t>
            </a:r>
          </a:p>
          <a:p>
            <a:pPr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= 8 m/s </a:t>
            </a:r>
          </a:p>
          <a:p>
            <a:pPr>
              <a:buNone/>
            </a:pPr>
            <a:r>
              <a:rPr lang="en-US" dirty="0" smtClean="0"/>
              <a:t>t =  2.5 s </a:t>
            </a:r>
          </a:p>
          <a:p>
            <a:pPr>
              <a:buNone/>
            </a:pPr>
            <a:r>
              <a:rPr lang="en-US" dirty="0" smtClean="0"/>
              <a:t>a = ?</a:t>
            </a:r>
            <a:endParaRPr lang="en-US" dirty="0"/>
          </a:p>
        </p:txBody>
      </p:sp>
      <p:pic>
        <p:nvPicPr>
          <p:cNvPr id="1027" name="Picture 3" descr="C:\Documents and Settings\kcs user\Local Settings\Temporary Internet Files\Content.IE5\6HFLVPNG\MPj040245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61738"/>
            <a:ext cx="2362200" cy="239626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295400"/>
            <a:ext cx="26608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2514600"/>
            <a:ext cx="427268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4114800"/>
            <a:ext cx="3578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5400000" flipH="1" flipV="1">
            <a:off x="5753100" y="4838700"/>
            <a:ext cx="762000" cy="53340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5562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Negative, therefore slowing down.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14800" y="4267200"/>
            <a:ext cx="464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6303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Ex.)  A world class sprinter can accelerate from rest  to a velocity of 10 m/s in 1.8 s.  Determine the rate of acceleration of the sprinter?</a:t>
            </a:r>
            <a:endParaRPr lang="en-US" sz="3600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2209800" cy="2971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Given: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i </a:t>
            </a:r>
            <a:r>
              <a:rPr lang="en-US" dirty="0" smtClean="0"/>
              <a:t> = 0 m/s</a:t>
            </a:r>
          </a:p>
          <a:p>
            <a:pPr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= 10 m/s </a:t>
            </a:r>
          </a:p>
          <a:p>
            <a:pPr>
              <a:buNone/>
            </a:pPr>
            <a:r>
              <a:rPr lang="en-US" dirty="0" smtClean="0"/>
              <a:t>t =  1.8 s </a:t>
            </a:r>
          </a:p>
          <a:p>
            <a:pPr>
              <a:buNone/>
            </a:pPr>
            <a:r>
              <a:rPr lang="en-US" dirty="0" smtClean="0"/>
              <a:t>a = ?</a:t>
            </a:r>
            <a:endParaRPr lang="en-US" dirty="0"/>
          </a:p>
        </p:txBody>
      </p:sp>
      <p:pic>
        <p:nvPicPr>
          <p:cNvPr id="19459" name="Picture 3" descr="C:\Documents and Settings\kcs user\Local Settings\Temporary Internet Files\Content.IE5\EC4AUAD4\MCj015725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5181600"/>
            <a:ext cx="2775450" cy="16764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828800"/>
            <a:ext cx="26608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124200"/>
            <a:ext cx="381061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4419600"/>
            <a:ext cx="4305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0" y="1143000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MSj0074824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419600" y="4191000"/>
            <a:ext cx="3505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Ex.) While driving down the road at 14 m/s, a dog runs out in the road in front of you.  You slam on brakes and come to a complete stop in 3.5 s.  Find the rate of acceleration.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2133600" cy="3124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Given: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i </a:t>
            </a:r>
            <a:r>
              <a:rPr lang="en-US" dirty="0" smtClean="0"/>
              <a:t> =14 m/s</a:t>
            </a:r>
          </a:p>
          <a:p>
            <a:pPr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= 0 m/s </a:t>
            </a:r>
          </a:p>
          <a:p>
            <a:pPr>
              <a:buNone/>
            </a:pPr>
            <a:r>
              <a:rPr lang="en-US" dirty="0" smtClean="0"/>
              <a:t>t =  3.5 s </a:t>
            </a:r>
          </a:p>
          <a:p>
            <a:pPr>
              <a:buNone/>
            </a:pPr>
            <a:r>
              <a:rPr lang="en-US" dirty="0" smtClean="0"/>
              <a:t>a = ?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427808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828800"/>
            <a:ext cx="26608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124200"/>
            <a:ext cx="359012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267200"/>
            <a:ext cx="3200400" cy="101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5676900" y="51435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5715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Negative, therefore slowing down!!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0" y="1524000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MSj03881960000[1].wav">
            <a:hlinkClick r:id="" action="ppaction://media"/>
          </p:cNvPr>
          <p:cNvPicPr>
            <a:picLocks noRot="1" noChangeAspect="1"/>
          </p:cNvPicPr>
          <p:nvPr>
            <a:wavAudioFile r:embed="rId1" name="MSj03881960000[1].wav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neighborhood dog sees a cat walking down the street and starts to chase it.  The dog accelerates from 2 m/s to 5 m/s in 1.8 s.  What is the acceleration of the dog?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1.1 m/s/s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1.67 m/s/s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2.78 m/s/s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3.89 m/s/s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Dale Jr. leaves his pit stall and accelerates from rest at a rate of 4.7 m/s</a:t>
            </a:r>
            <a:r>
              <a:rPr lang="en-US" baseline="30000" dirty="0" smtClean="0"/>
              <a:t>2</a:t>
            </a:r>
            <a:r>
              <a:rPr lang="en-US" dirty="0" smtClean="0"/>
              <a:t>.  What velocity will Dale Jr. achieve in 5.2 s?</a:t>
            </a:r>
          </a:p>
          <a:p>
            <a:pPr>
              <a:buNone/>
            </a:pPr>
            <a:endParaRPr lang="en-US" baseline="30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4000" dirty="0" smtClean="0"/>
              <a:t>24.4 m/s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000" dirty="0" smtClean="0"/>
              <a:t>18.3 m/s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000" dirty="0" smtClean="0"/>
              <a:t>10.1 m/s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000" dirty="0" smtClean="0"/>
              <a:t>8.43 m/s</a:t>
            </a:r>
            <a:endParaRPr lang="en-US" sz="4000" dirty="0"/>
          </a:p>
        </p:txBody>
      </p:sp>
      <p:pic>
        <p:nvPicPr>
          <p:cNvPr id="4" name="Picture 3" descr="http://www.rfmsracing.com/jr8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895600"/>
            <a:ext cx="4572000" cy="367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Velocity Vector Addition: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Same direction:  </a:t>
            </a:r>
            <a:r>
              <a:rPr lang="en-US" sz="2000" dirty="0" smtClean="0"/>
              <a:t>add them, keep same direction</a:t>
            </a:r>
            <a:endParaRPr lang="en-US" sz="4000" dirty="0" smtClean="0"/>
          </a:p>
          <a:p>
            <a:r>
              <a:rPr lang="en-US" dirty="0" smtClean="0"/>
              <a:t>                  15 m/s</a:t>
            </a:r>
          </a:p>
          <a:p>
            <a:r>
              <a:rPr lang="en-US" sz="4000" dirty="0" smtClean="0"/>
              <a:t>     </a:t>
            </a:r>
            <a:r>
              <a:rPr lang="en-US" dirty="0" smtClean="0"/>
              <a:t>6 m/s</a:t>
            </a:r>
            <a:r>
              <a:rPr lang="en-US" sz="4000" dirty="0" smtClean="0"/>
              <a:t>  </a:t>
            </a:r>
          </a:p>
          <a:p>
            <a:endParaRPr lang="en-US" sz="4000" dirty="0" smtClean="0"/>
          </a:p>
          <a:p>
            <a:r>
              <a:rPr lang="en-US" sz="4000" dirty="0" smtClean="0"/>
              <a:t>Opposite Direction:  </a:t>
            </a:r>
            <a:r>
              <a:rPr lang="en-US" sz="2000" dirty="0" smtClean="0"/>
              <a:t>subtract them, keep direction                                           				          of the larger!!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2819400"/>
            <a:ext cx="2362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0600" y="3276600"/>
            <a:ext cx="1371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3048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2514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48200" y="3124200"/>
            <a:ext cx="2667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 m/s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2895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915988" y="5713412"/>
            <a:ext cx="15224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7800" y="4648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5486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50 m/s 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753394" y="5485606"/>
            <a:ext cx="914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5000" y="6019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down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518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 m/s 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4610894" y="5980906"/>
            <a:ext cx="990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800" y="5638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30 m/s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5105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Velocity-Time Graphs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52550"/>
            <a:ext cx="68675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19800" y="1447800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the slope of a velocity time graph represent?</a:t>
            </a:r>
          </a:p>
          <a:p>
            <a:r>
              <a:rPr lang="en-US" sz="2400" dirty="0" smtClean="0"/>
              <a:t>Slope = rise</a:t>
            </a:r>
          </a:p>
          <a:p>
            <a:r>
              <a:rPr lang="en-US" sz="2400" dirty="0" smtClean="0"/>
              <a:t>               run	</a:t>
            </a:r>
          </a:p>
          <a:p>
            <a:r>
              <a:rPr lang="en-US" sz="2400" dirty="0" smtClean="0"/>
              <a:t>           =      velocity</a:t>
            </a:r>
          </a:p>
          <a:p>
            <a:r>
              <a:rPr lang="en-US" sz="2400" dirty="0" smtClean="0"/>
              <a:t>                    time</a:t>
            </a:r>
          </a:p>
          <a:p>
            <a:r>
              <a:rPr lang="en-US" sz="2400" dirty="0" smtClean="0"/>
              <a:t>            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–v</a:t>
            </a:r>
            <a:r>
              <a:rPr lang="en-US" sz="2400" baseline="-25000" dirty="0" smtClean="0"/>
              <a:t>i</a:t>
            </a:r>
          </a:p>
          <a:p>
            <a:r>
              <a:rPr lang="en-US" sz="2400" dirty="0" smtClean="0"/>
              <a:t>                time</a:t>
            </a:r>
          </a:p>
          <a:p>
            <a:r>
              <a:rPr lang="en-US" sz="2400" dirty="0" smtClean="0"/>
              <a:t>            = acceleration 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2971800"/>
            <a:ext cx="533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7600" y="3657600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6600" y="4419600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7162800" y="3352800"/>
            <a:ext cx="228600" cy="228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kcs user\Local Settings\Temporary Internet Files\Content.IE5\EC4AUAD4\MMj0303324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1671638" cy="4745295"/>
          </a:xfrm>
          <a:prstGeom prst="rect">
            <a:avLst/>
          </a:prstGeom>
          <a:noFill/>
        </p:spPr>
      </p:pic>
      <p:sp>
        <p:nvSpPr>
          <p:cNvPr id="11" name="Oval Callout 10"/>
          <p:cNvSpPr/>
          <p:nvPr/>
        </p:nvSpPr>
        <p:spPr>
          <a:xfrm>
            <a:off x="0" y="0"/>
            <a:ext cx="3200400" cy="2743200"/>
          </a:xfrm>
          <a:prstGeom prst="wedgeEllipseCallout">
            <a:avLst>
              <a:gd name="adj1" fmla="val 51616"/>
              <a:gd name="adj2" fmla="val 577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When does the slope of a velocity time graph = acceleration?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58" name="Picture 10" descr="C:\Documents and Settings\kcs user\Local Settings\Temporary Internet Files\Content.IE5\QNQOI1C2\MMj0286824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352800"/>
            <a:ext cx="2062163" cy="2791851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6172200" y="533400"/>
            <a:ext cx="2971800" cy="3352800"/>
          </a:xfrm>
          <a:prstGeom prst="wedgeRoundRectCallout">
            <a:avLst>
              <a:gd name="adj1" fmla="val -57097"/>
              <a:gd name="adj2" fmla="val 586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Always, you Clown!!!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2059" name="Picture 11" descr="C:\Documents and Settings\kcs user\Local Settings\Temporary Internet Files\Content.IE5\5CUPQ70U\MMj0354744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1333500" cy="1852083"/>
          </a:xfrm>
          <a:prstGeom prst="rect">
            <a:avLst/>
          </a:prstGeom>
          <a:noFill/>
        </p:spPr>
      </p:pic>
      <p:pic>
        <p:nvPicPr>
          <p:cNvPr id="2060" name="Picture 12" descr="C:\Documents and Settings\kcs user\Local Settings\Temporary Internet Files\Content.IE5\TSX3X3J8\MMj0354550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4304632"/>
            <a:ext cx="1076325" cy="2077118"/>
          </a:xfrm>
          <a:prstGeom prst="rect">
            <a:avLst/>
          </a:prstGeom>
          <a:noFill/>
        </p:spPr>
      </p:pic>
      <p:pic>
        <p:nvPicPr>
          <p:cNvPr id="2061" name="Picture 13" descr="C:\Documents and Settings\kcs user\Local Settings\Temporary Internet Files\Content.IE5\2DXKU7EP\MMj0354746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0"/>
            <a:ext cx="1667060" cy="2020084"/>
          </a:xfrm>
          <a:prstGeom prst="rect">
            <a:avLst/>
          </a:prstGeom>
          <a:noFill/>
        </p:spPr>
      </p:pic>
      <p:pic>
        <p:nvPicPr>
          <p:cNvPr id="2062" name="Picture 14" descr="C:\Documents and Settings\kcs user\Local Settings\Temporary Internet Files\Content.IE5\24SHROUY\MMj0318162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507560"/>
            <a:ext cx="1600200" cy="1692965"/>
          </a:xfrm>
          <a:prstGeom prst="rect">
            <a:avLst/>
          </a:prstGeom>
          <a:noFill/>
        </p:spPr>
      </p:pic>
      <p:pic>
        <p:nvPicPr>
          <p:cNvPr id="2063" name="Picture 15" descr="C:\Documents and Settings\kcs user\Local Settings\Temporary Internet Files\Content.IE5\2DXKU7EP\MMj0356796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5486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ydailynews.com/img/2007/10/13/alg_manning-pas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1633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533400" y="0"/>
            <a:ext cx="4038600" cy="2133600"/>
          </a:xfrm>
          <a:prstGeom prst="wedgeRoundRectCallout">
            <a:avLst>
              <a:gd name="adj1" fmla="val 89801"/>
              <a:gd name="adj2" fmla="val 4054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Take a break!!  Don’t copy the next few slides.  Just Pay attention!!!  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P. S.    I’ve got a ring now just like my big brother!!!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 accelerati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6400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3657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 slope= + acceleration</a:t>
            </a:r>
          </a:p>
          <a:p>
            <a:r>
              <a:rPr lang="en-US" sz="3200" dirty="0" smtClean="0"/>
              <a:t>Object is getting faster!!!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 negative accelerati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5562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23622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</a:t>
            </a:r>
            <a:r>
              <a:rPr lang="en-US" sz="3200" dirty="0" smtClean="0"/>
              <a:t> slope= </a:t>
            </a:r>
            <a:r>
              <a:rPr lang="en-US" sz="3200" b="1" dirty="0" smtClean="0"/>
              <a:t>-</a:t>
            </a:r>
            <a:r>
              <a:rPr lang="en-US" sz="3200" dirty="0" smtClean="0"/>
              <a:t> acceleration</a:t>
            </a:r>
          </a:p>
          <a:p>
            <a:r>
              <a:rPr lang="en-US" sz="3200" dirty="0" smtClean="0"/>
              <a:t>Object is getting slower!!!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66800"/>
            <a:ext cx="5705474" cy="530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Is this object moving? </a:t>
            </a:r>
          </a:p>
          <a:p>
            <a:pPr marL="1771650" lvl="2" indent="-857250">
              <a:buFont typeface="+mj-lt"/>
              <a:buAutoNum type="romanLcPeriod"/>
            </a:pPr>
            <a:r>
              <a:rPr lang="en-US" sz="3600" dirty="0" smtClean="0"/>
              <a:t>Does it have a velocity?   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What is the objects’ acceleration?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zzle grap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60960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914400" y="6019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14400" y="19812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6858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Because velocity is a vector quantity, direction is important.  </a:t>
            </a:r>
          </a:p>
          <a:p>
            <a:r>
              <a:rPr lang="en-US" sz="2800" dirty="0" smtClean="0"/>
              <a:t>+ velocities indicates one direction</a:t>
            </a:r>
          </a:p>
          <a:p>
            <a:r>
              <a:rPr lang="en-US" sz="2800" dirty="0" smtClean="0"/>
              <a:t>- velocities indicates the opposite direction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324100" y="2857500"/>
            <a:ext cx="3810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914900" y="5219700"/>
            <a:ext cx="3810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05000" y="3352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 velocities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54864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-</a:t>
            </a:r>
            <a:r>
              <a:rPr lang="en-US" sz="2400" dirty="0" smtClean="0"/>
              <a:t> velocities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914400" y="2362200"/>
            <a:ext cx="12192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447800" y="5715000"/>
            <a:ext cx="25146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600200" y="4267200"/>
            <a:ext cx="7162800" cy="2590800"/>
          </a:xfrm>
          <a:prstGeom prst="horizontalScroll">
            <a:avLst/>
          </a:prstGeom>
          <a:solidFill>
            <a:srgbClr val="FF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uzzle grap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0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91000" y="152400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Slopes on a velocity time graph = the acceleration.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+ slopes = + acceleration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 - slopes = - acceleration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81200" y="4549676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line is moving away from the x axis, acceleration is +(speeding up).</a:t>
            </a:r>
          </a:p>
          <a:p>
            <a:r>
              <a:rPr lang="en-US" sz="2800" dirty="0" smtClean="0"/>
              <a:t>When line is moving toward the x axis, acceleration is –(slowing down).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zzle grap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05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Where is object getting faster?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Where is object getting slower?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Where does object stop and change direction?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343400" y="4876800"/>
            <a:ext cx="6858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5638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Faster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676400" y="2133600"/>
            <a:ext cx="6858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819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Slower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38600" y="3505200"/>
            <a:ext cx="457200" cy="609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429000" y="4114800"/>
            <a:ext cx="6858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2600" y="4724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Stop, and change direction!!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/>
      <p:bldP spid="8" grpId="0"/>
      <p:bldP spid="9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598055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5029200" y="0"/>
            <a:ext cx="4114800" cy="3124200"/>
          </a:xfrm>
          <a:prstGeom prst="wedgeRoundRectCallout">
            <a:avLst>
              <a:gd name="adj1" fmla="val -71843"/>
              <a:gd name="adj2" fmla="val 99751"/>
              <a:gd name="adj3" fmla="val 16667"/>
            </a:avLst>
          </a:prstGeom>
          <a:solidFill>
            <a:srgbClr val="D23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If I were you guys, I would copy the next Slide!!!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400" y="3657600"/>
            <a:ext cx="3657600" cy="2438400"/>
          </a:xfrm>
          <a:prstGeom prst="cloudCallout">
            <a:avLst>
              <a:gd name="adj1" fmla="val -89015"/>
              <a:gd name="adj2" fmla="val -115278"/>
            </a:avLst>
          </a:prstGeom>
          <a:solidFill>
            <a:srgbClr val="D23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 bet the class didn’t know that Mr. </a:t>
            </a:r>
            <a:r>
              <a:rPr lang="en-US" sz="2400" dirty="0" err="1" smtClean="0">
                <a:solidFill>
                  <a:schemeClr val="tx1"/>
                </a:solidFill>
              </a:rPr>
              <a:t>Eidson</a:t>
            </a:r>
            <a:r>
              <a:rPr lang="en-US" sz="2400" dirty="0" smtClean="0">
                <a:solidFill>
                  <a:schemeClr val="tx1"/>
                </a:solidFill>
              </a:rPr>
              <a:t> is the President of my fan club!!!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Velocity Review(cont.)</a:t>
            </a:r>
            <a:endParaRPr lang="en-US" sz="6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057400"/>
            <a:ext cx="554869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00"/>
            <a:ext cx="52122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05400" y="1447800"/>
            <a:ext cx="373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Slope of a distance vs. time graph is equal to the velocity!!!</a:t>
            </a:r>
          </a:p>
          <a:p>
            <a:r>
              <a:rPr lang="en-US" sz="2400" dirty="0" smtClean="0"/>
              <a:t>	</a:t>
            </a:r>
            <a:r>
              <a:rPr lang="en-US" sz="2800" dirty="0" smtClean="0"/>
              <a:t>Always</a:t>
            </a:r>
            <a:r>
              <a:rPr lang="en-US" sz="2400" dirty="0" smtClean="0"/>
              <a:t>!!!</a:t>
            </a:r>
          </a:p>
          <a:p>
            <a:endParaRPr lang="en-US" sz="2400" dirty="0" smtClean="0"/>
          </a:p>
          <a:p>
            <a:r>
              <a:rPr lang="en-US" sz="2400" dirty="0" smtClean="0"/>
              <a:t>If slope is straight, velocity is constant!</a:t>
            </a:r>
          </a:p>
          <a:p>
            <a:r>
              <a:rPr lang="en-US" sz="2400" dirty="0" smtClean="0"/>
              <a:t>If slope is not straight, velocity is not constant(it is changing)!!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1905000" y="2133600"/>
            <a:ext cx="838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4191000" y="2362200"/>
            <a:ext cx="1143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95800" y="4419600"/>
            <a:ext cx="9144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048500" y="4991100"/>
            <a:ext cx="6858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800600" y="3581400"/>
            <a:ext cx="45720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257800" y="3048000"/>
            <a:ext cx="9906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1600" y="1447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slope = speeding up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1524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slope = slowing down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4724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slope = speeding up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548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slope = slowing down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36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Stops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Changes Direction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0"/>
            <a:ext cx="6934200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Starting on far left hand side of graph, explain what is happening with the motion of the object?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 accelerati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80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onstant accelerati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Explain the difference in these two graphs?</a:t>
            </a:r>
            <a:endParaRPr lang="en-US" sz="4000" dirty="0"/>
          </a:p>
        </p:txBody>
      </p:sp>
      <p:sp>
        <p:nvSpPr>
          <p:cNvPr id="5" name="Smiley Face 4"/>
          <p:cNvSpPr/>
          <p:nvPr/>
        </p:nvSpPr>
        <p:spPr>
          <a:xfrm>
            <a:off x="3124200" y="1143000"/>
            <a:ext cx="1524000" cy="1295400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 accelerati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8288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onstant negative acceleratio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752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343400"/>
            <a:ext cx="25207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191000"/>
            <a:ext cx="2762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447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3962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04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Which of the following graphs represent an object </a:t>
            </a:r>
            <a:r>
              <a:rPr lang="en-US" sz="3600" u="sng" dirty="0" smtClean="0"/>
              <a:t>moving</a:t>
            </a:r>
            <a:r>
              <a:rPr lang="en-US" sz="3600" dirty="0" smtClean="0"/>
              <a:t> at a constant velocity?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 accelerati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8288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onstant negative acceleratio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752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343400"/>
            <a:ext cx="25207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191000"/>
            <a:ext cx="2762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447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3962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04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Which of the following graphs represent an object slowing down?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0ED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10ED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stant negative accelerati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961620"/>
            <a:ext cx="2971800" cy="251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958459"/>
            <a:ext cx="3048000" cy="248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447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3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3962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4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Which 2 graphs could represent the same motion?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434193"/>
            <a:ext cx="2895600" cy="25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81800" y="914400"/>
            <a:ext cx="20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  1 and 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  2 and 3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  1 and 4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  3 and 4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Velocity Review(cont.)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Velocity Review(cont.) 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6748111" cy="453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Velocity Review(cont.) </a:t>
            </a:r>
            <a:endParaRPr lang="en-US" sz="6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77606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Velocity Review(cont.) 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7162800" cy="524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Accelerated Motion</a:t>
            </a:r>
            <a:endParaRPr lang="en-US" sz="7200" dirty="0"/>
          </a:p>
        </p:txBody>
      </p:sp>
      <p:pic>
        <p:nvPicPr>
          <p:cNvPr id="5" name="Picture 4" descr="j0283466.gif (19392 bytes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0"/>
            <a:ext cx="17907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0297001.gif (18800 bytes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71925"/>
            <a:ext cx="19669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0282808.gif (11625 bytes)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267201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usoe.k12.ut.us/curr/science/sciber00/8th/forces/images/ANTPLNE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0"/>
            <a:ext cx="4514850" cy="172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teachertech.rice.edu/participants/louviere/Newton/rocket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733800"/>
            <a:ext cx="106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venturehacks.com/wordpress/wp-content/uploads/2007/04/no-accelerati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062085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Defined as a rate of change of velocity.</a:t>
            </a:r>
          </a:p>
          <a:p>
            <a:r>
              <a:rPr lang="en-US" dirty="0" smtClean="0"/>
              <a:t>In order to accelerate, an objects’ velocity must change!!</a:t>
            </a:r>
          </a:p>
          <a:p>
            <a:r>
              <a:rPr lang="en-US" dirty="0" smtClean="0"/>
              <a:t>3 ways to change velocity: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Speed up.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Slow down.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Change direction</a:t>
            </a:r>
            <a:endParaRPr lang="en-US" dirty="0"/>
          </a:p>
        </p:txBody>
      </p:sp>
      <p:pic>
        <p:nvPicPr>
          <p:cNvPr id="4" name="Picture 3" descr="thinking_brai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067300"/>
            <a:ext cx="1828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hinking_brai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3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inking_brai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hinking_brai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67300"/>
            <a:ext cx="1828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2"/>
  <p:tag name="TYPE" val="3"/>
  <p:tag name="ANSWER" val="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2"/>
  <p:tag name="TYPE" val="3"/>
  <p:tag name="ANSWER" val="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2"/>
  <p:tag name="TYPE" val="3"/>
  <p:tag name="ANSWER" val="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2"/>
  <p:tag name="TYPE" val="3"/>
  <p:tag name="ANSWER" val="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QUESTION" val="2"/>
  <p:tag name="TYPE" val="3"/>
  <p:tag name="ANSWER" val="C"/>
  <p:tag name="TIM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936</Words>
  <Application>Microsoft Office PowerPoint</Application>
  <PresentationFormat>On-screen Show (4:3)</PresentationFormat>
  <Paragraphs>198</Paragraphs>
  <Slides>34</Slides>
  <Notes>34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Velocity Review</vt:lpstr>
      <vt:lpstr>Velocity Vector Addition:</vt:lpstr>
      <vt:lpstr>Velocity Review(cont.)</vt:lpstr>
      <vt:lpstr>Velocity Review(cont.) </vt:lpstr>
      <vt:lpstr>Velocity Review(cont.) </vt:lpstr>
      <vt:lpstr>Velocity Review(cont.) </vt:lpstr>
      <vt:lpstr>Velocity Review(cont.) </vt:lpstr>
      <vt:lpstr>Accelerated Motion</vt:lpstr>
      <vt:lpstr>Acceleration</vt:lpstr>
      <vt:lpstr>Slide 10</vt:lpstr>
      <vt:lpstr>Slide 11</vt:lpstr>
      <vt:lpstr>Acceleration Equation</vt:lpstr>
      <vt:lpstr>Ex.) A  police car changes its velocity from  5 m/s to 20 m/s in 4 s.  Find the rate of acceleration of the car.</vt:lpstr>
      <vt:lpstr>Ex.) A ball rolling down a hill accelerates from    3 m/s to 8 m/s in 2.4 s.  What is the rate of acceleration of the ball as it rolls down the hill?</vt:lpstr>
      <vt:lpstr>A roller coaster slows from 24 m/s to 8 m/s in 2.5 s.  Find the rate of acceleration of the roller coaster. </vt:lpstr>
      <vt:lpstr>Ex.)  A world class sprinter can accelerate from rest  to a velocity of 10 m/s in 1.8 s.  Determine the rate of acceleration of the sprinter?</vt:lpstr>
      <vt:lpstr>Ex.) While driving down the road at 14 m/s, a dog runs out in the road in front of you.  You slam on brakes and come to a complete stop in 3.5 s.  Find the rate of acceleration.</vt:lpstr>
      <vt:lpstr>Slide 18</vt:lpstr>
      <vt:lpstr>Slide 19</vt:lpstr>
      <vt:lpstr>Velocity-Time Graphs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Motion</dc:title>
  <dc:creator> </dc:creator>
  <cp:lastModifiedBy>KCS</cp:lastModifiedBy>
  <cp:revision>56</cp:revision>
  <dcterms:created xsi:type="dcterms:W3CDTF">2008-02-04T13:45:01Z</dcterms:created>
  <dcterms:modified xsi:type="dcterms:W3CDTF">2008-09-08T17:03:35Z</dcterms:modified>
</cp:coreProperties>
</file>